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5119350" cy="10691812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13606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755640" y="5740560"/>
            <a:ext cx="13606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772776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755640" y="574056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7727760" y="574056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356440" y="250164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9956880" y="250164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755640" y="574056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5356440" y="574056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9956880" y="574056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755640" y="2501640"/>
            <a:ext cx="13606920" cy="6200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1360692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663984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7727760" y="2501640"/>
            <a:ext cx="663984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756000" y="4479480"/>
            <a:ext cx="13606560" cy="8276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7727760" y="2501640"/>
            <a:ext cx="663984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755640" y="574056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755640" y="2501640"/>
            <a:ext cx="13606920" cy="6200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663984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772776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7727760" y="574056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772776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755640" y="5740560"/>
            <a:ext cx="13606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13606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755640" y="5740560"/>
            <a:ext cx="13606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772776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755640" y="574056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7727760" y="574056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356440" y="250164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9956880" y="250164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755640" y="574056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5356440" y="574056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9956880" y="574056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755640" y="2501640"/>
            <a:ext cx="13606920" cy="6200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1360692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663984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7727760" y="2501640"/>
            <a:ext cx="663984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1360692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756000" y="4479480"/>
            <a:ext cx="13606560" cy="8276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7727760" y="2501640"/>
            <a:ext cx="663984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755640" y="574056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663984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772776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7727760" y="574056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772776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755640" y="5740560"/>
            <a:ext cx="13606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13606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755640" y="5740560"/>
            <a:ext cx="13606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772776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755640" y="574056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7727760" y="574056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5356440" y="250164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9956880" y="250164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755640" y="574056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5356440" y="574056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9956880" y="574056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755640" y="2501640"/>
            <a:ext cx="13606920" cy="6200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1360692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663984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7727760" y="2501640"/>
            <a:ext cx="663984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663984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7727760" y="2501640"/>
            <a:ext cx="663984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756000" y="4479480"/>
            <a:ext cx="13606560" cy="8276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7727760" y="2501640"/>
            <a:ext cx="663984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755640" y="574056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663984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772776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7727760" y="574056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772776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755640" y="5740560"/>
            <a:ext cx="13606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13606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755640" y="5740560"/>
            <a:ext cx="13606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772776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755640" y="574056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7727760" y="574056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356440" y="250164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9956880" y="250164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755640" y="574056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5356440" y="574056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9956880" y="574056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ubTitle"/>
          </p:nvPr>
        </p:nvSpPr>
        <p:spPr>
          <a:xfrm>
            <a:off x="755640" y="2501640"/>
            <a:ext cx="13606920" cy="6200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1360692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663984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7727760" y="2501640"/>
            <a:ext cx="663984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ubTitle"/>
          </p:nvPr>
        </p:nvSpPr>
        <p:spPr>
          <a:xfrm>
            <a:off x="756000" y="4479480"/>
            <a:ext cx="13606560" cy="8276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7727760" y="2501640"/>
            <a:ext cx="663984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755640" y="574056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663984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772776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7727760" y="574056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772776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755640" y="5740560"/>
            <a:ext cx="13606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13606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755640" y="5740560"/>
            <a:ext cx="13606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772776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755640" y="574056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7727760" y="574056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756000" y="4479480"/>
            <a:ext cx="13606560" cy="8276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5356440" y="250164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9956880" y="250164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755640" y="574056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4" name="PlaceHolder 6"/>
          <p:cNvSpPr>
            <a:spLocks noGrp="1"/>
          </p:cNvSpPr>
          <p:nvPr>
            <p:ph type="body"/>
          </p:nvPr>
        </p:nvSpPr>
        <p:spPr>
          <a:xfrm>
            <a:off x="5356440" y="574056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5" name="PlaceHolder 7"/>
          <p:cNvSpPr>
            <a:spLocks noGrp="1"/>
          </p:cNvSpPr>
          <p:nvPr>
            <p:ph type="body"/>
          </p:nvPr>
        </p:nvSpPr>
        <p:spPr>
          <a:xfrm>
            <a:off x="9956880" y="5740560"/>
            <a:ext cx="438120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7727760" y="2501640"/>
            <a:ext cx="663984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755640" y="574056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663984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772776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7727760" y="574056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7727760" y="2501640"/>
            <a:ext cx="663984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755640" y="5740560"/>
            <a:ext cx="13606920" cy="295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5118920" cy="1069092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755640" y="426240"/>
            <a:ext cx="13606920" cy="1784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1360692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0" y="-1440"/>
            <a:ext cx="15118920" cy="1069308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755640" y="426240"/>
            <a:ext cx="13606920" cy="1784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1360692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5118920" cy="1069092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755640" y="426240"/>
            <a:ext cx="13606920" cy="1784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1360692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5118920" cy="10690920"/>
          </a:xfrm>
          <a:prstGeom prst="rect">
            <a:avLst/>
          </a:prstGeom>
          <a:ln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en-GB" sz="1800" spc="-1" strike="noStrike">
                <a:latin typeface="Arial"/>
              </a:rPr>
              <a:t>Click to edit the title text format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6639480" cy="620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Click to edit the outline text format</a:t>
            </a:r>
            <a:endParaRPr b="0" lang="en-GB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Second Outline Level</a:t>
            </a:r>
            <a:endParaRPr b="0" lang="en-GB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Third Outline Level</a:t>
            </a:r>
            <a:endParaRPr b="0" lang="en-GB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Fourth Outline Level</a:t>
            </a:r>
            <a:endParaRPr b="0" lang="en-GB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Fifth Outline Level</a:t>
            </a:r>
            <a:endParaRPr b="0" lang="en-GB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Sixth Outline Level</a:t>
            </a:r>
            <a:endParaRPr b="0" lang="en-GB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Seventh Outline Level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7727760" y="2501640"/>
            <a:ext cx="6639480" cy="6200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Click to edit the outline text format</a:t>
            </a:r>
            <a:endParaRPr b="0" lang="en-GB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Second Outline Level</a:t>
            </a:r>
            <a:endParaRPr b="0" lang="en-GB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Third Outline Level</a:t>
            </a:r>
            <a:endParaRPr b="0" lang="en-GB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latin typeface="Arial"/>
              </a:rPr>
              <a:t>Fourth Outline Level</a:t>
            </a:r>
            <a:endParaRPr b="0" lang="en-GB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Fifth Outline Level</a:t>
            </a:r>
            <a:endParaRPr b="0" lang="en-GB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Sixth Outline Level</a:t>
            </a:r>
            <a:endParaRPr b="0" lang="en-GB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latin typeface="Arial"/>
              </a:rPr>
              <a:t>Seventh Outline Level</a:t>
            </a:r>
            <a:endParaRPr b="0" lang="en-GB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5118920" cy="10690920"/>
          </a:xfrm>
          <a:prstGeom prst="rect">
            <a:avLst/>
          </a:prstGeom>
          <a:ln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756000" y="4479480"/>
            <a:ext cx="13606560" cy="1785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en-GB" sz="1800" spc="-1" strike="noStrike">
                <a:latin typeface="Arial"/>
              </a:rPr>
              <a:t>Click to edit the title text format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755640" y="2501640"/>
            <a:ext cx="13606920" cy="6200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hyperlink" Target="https://view.genial.ly/" TargetMode="External"/><Relationship Id="rId3" Type="http://schemas.openxmlformats.org/officeDocument/2006/relationships/hyperlink" Target="https://view.genial.ly/" TargetMode="External"/><Relationship Id="rId4" Type="http://schemas.openxmlformats.org/officeDocument/2006/relationships/hyperlink" Target="https://view.genial.ly/5ea0c1d4075c7c0dc0e3c77a/game-action-svetski-dan-kige-i-autorskih-prava" TargetMode="External"/><Relationship Id="rId5" Type="http://schemas.openxmlformats.org/officeDocument/2006/relationships/image" Target="../media/image15.png"/><Relationship Id="rId6" Type="http://schemas.openxmlformats.org/officeDocument/2006/relationships/hyperlink" Target="https://view.genial.ly/5ec8758231834c0d95f4885f/social-action-kviz-znaa-opshta-kultura" TargetMode="External"/><Relationship Id="rId7" Type="http://schemas.openxmlformats.org/officeDocument/2006/relationships/slideLayout" Target="../slideLayouts/slideLayout5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hyperlink" Target="https://www.thinglink.com/" TargetMode="External"/><Relationship Id="rId3" Type="http://schemas.openxmlformats.org/officeDocument/2006/relationships/hyperlink" Target="https://www.thinglink.com/scene/1319349690394738691" TargetMode="External"/><Relationship Id="rId4" Type="http://schemas.openxmlformats.org/officeDocument/2006/relationships/hyperlink" Target="https://www.facebook.com/groups/2276404816000821/post_tags/?post_tag_id=2276686349306001" TargetMode="External"/><Relationship Id="rId5" Type="http://schemas.openxmlformats.org/officeDocument/2006/relationships/hyperlink" Target="https://www.nusicbg.org/ppoduzeni-boravak-za-treci-razred-ucenje-na-daljinu/" TargetMode="External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quizizz.com/" TargetMode="External"/><Relationship Id="rId2" Type="http://schemas.openxmlformats.org/officeDocument/2006/relationships/hyperlink" Target="https://quizizz.com/" TargetMode="External"/><Relationship Id="rId3" Type="http://schemas.openxmlformats.org/officeDocument/2006/relationships/hyperlink" Target="https://quizizz.com/join/quiz/5e9340cbcaa70a001b26a944/start?studentShare=true" TargetMode="External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wordwall.net/" TargetMode="External"/><Relationship Id="rId2" Type="http://schemas.openxmlformats.org/officeDocument/2006/relationships/hyperlink" Target="https://wordwall.net/resource/1261497" TargetMode="External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4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wordwall.net/" TargetMode="External"/><Relationship Id="rId2" Type="http://schemas.openxmlformats.org/officeDocument/2006/relationships/hyperlink" Target="https://wordwall.net/resource/1261497" TargetMode="External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5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wordwall.net/" TargetMode="External"/><Relationship Id="rId2" Type="http://schemas.openxmlformats.org/officeDocument/2006/relationships/hyperlink" Target="https://wordwall.net/resource/1361789" TargetMode="External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5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wordwall.net/" TargetMode="External"/><Relationship Id="rId2" Type="http://schemas.openxmlformats.org/officeDocument/2006/relationships/hyperlink" Target="https://wordwall.net/resource/1177970" TargetMode="External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5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5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view.genial.ly/" TargetMode="External"/><Relationship Id="rId2" Type="http://schemas.openxmlformats.org/officeDocument/2006/relationships/hyperlink" Target="https://view.genial.ly/5ec90770a91f5e0d2d17a0dd/game-kako-otkrivamo-proshlost" TargetMode="External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5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756000" y="3024000"/>
            <a:ext cx="13606560" cy="32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94000"/>
          </a:bodyPr>
          <a:p>
            <a:pPr algn="ctr">
              <a:lnSpc>
                <a:spcPct val="100000"/>
              </a:lnSpc>
            </a:pPr>
            <a:br/>
            <a:br/>
            <a:r>
              <a:rPr b="0" i="1" lang="en-GB" sz="6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Магија је у рукама наставника</a:t>
            </a:r>
            <a:br/>
            <a:br/>
            <a:endParaRPr b="0" lang="en-GB" sz="6600" spc="-1" strike="noStrike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1188000" y="7071840"/>
            <a:ext cx="13336920" cy="322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 algn="r">
              <a:lnSpc>
                <a:spcPct val="100000"/>
              </a:lnSpc>
              <a:spcAft>
                <a:spcPts val="1996"/>
              </a:spcAft>
            </a:pPr>
            <a:r>
              <a:rPr b="1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Аутор материјала: Марина Ђурђевић</a:t>
            </a:r>
            <a:endParaRPr b="0" lang="en-GB" sz="3600" spc="-1" strike="noStrike">
              <a:latin typeface="Arial"/>
            </a:endParaRPr>
          </a:p>
          <a:p>
            <a:pPr marL="432000" indent="-322920" algn="r">
              <a:lnSpc>
                <a:spcPct val="100000"/>
              </a:lnSpc>
              <a:spcAft>
                <a:spcPts val="567"/>
              </a:spcAft>
            </a:pPr>
            <a:r>
              <a:rPr b="1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мастер учитељ</a:t>
            </a:r>
            <a:endParaRPr b="0" lang="en-GB" sz="3600" spc="-1" strike="noStrike">
              <a:latin typeface="Arial"/>
            </a:endParaRPr>
          </a:p>
          <a:p>
            <a:pPr marL="432000" indent="-322920" algn="r">
              <a:lnSpc>
                <a:spcPct val="100000"/>
              </a:lnSpc>
              <a:spcAft>
                <a:spcPts val="567"/>
              </a:spcAft>
            </a:pPr>
            <a:r>
              <a:rPr b="1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JAVA програмер</a:t>
            </a:r>
            <a:endParaRPr b="0" lang="en-GB" sz="3600" spc="-1" strike="noStrike">
              <a:latin typeface="Arial"/>
            </a:endParaRPr>
          </a:p>
          <a:p>
            <a:pPr marL="432000" indent="-322920" algn="r">
              <a:lnSpc>
                <a:spcPct val="100000"/>
              </a:lnSpc>
              <a:spcAft>
                <a:spcPts val="1996"/>
              </a:spcAft>
            </a:pPr>
            <a:endParaRPr b="0" lang="en-GB" sz="3600" spc="-1" strike="noStrike">
              <a:latin typeface="Arial"/>
            </a:endParaRPr>
          </a:p>
          <a:p>
            <a:pPr marL="432000" indent="-322920" algn="ctr">
              <a:lnSpc>
                <a:spcPct val="100000"/>
              </a:lnSpc>
              <a:spcAft>
                <a:spcPts val="1996"/>
              </a:spcAft>
            </a:pPr>
            <a:r>
              <a:rPr b="0" lang="en-GB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Београд, мај 2020.</a:t>
            </a:r>
            <a:endParaRPr b="0" lang="en-GB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" descr=""/>
          <p:cNvPicPr/>
          <p:nvPr/>
        </p:nvPicPr>
        <p:blipFill>
          <a:blip r:embed="rId1"/>
          <a:stretch/>
        </p:blipFill>
        <p:spPr>
          <a:xfrm>
            <a:off x="123840" y="1656000"/>
            <a:ext cx="5917320" cy="3660480"/>
          </a:xfrm>
          <a:prstGeom prst="rect">
            <a:avLst/>
          </a:prstGeom>
          <a:ln>
            <a:noFill/>
          </a:ln>
        </p:spPr>
      </p:pic>
      <p:sp>
        <p:nvSpPr>
          <p:cNvPr id="229" name="CustomShape 1"/>
          <p:cNvSpPr/>
          <p:nvPr/>
        </p:nvSpPr>
        <p:spPr>
          <a:xfrm>
            <a:off x="0" y="216000"/>
            <a:ext cx="14903640" cy="1054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1" lang="en-GB" sz="4000" spc="-1" strike="noStrike">
                <a:latin typeface="Times New Roman"/>
                <a:ea typeface="Microsoft YaHei"/>
              </a:rPr>
              <a:t> </a:t>
            </a:r>
            <a:r>
              <a:rPr b="1" lang="en-GB" sz="4000" spc="-1" strike="noStrike">
                <a:latin typeface="Times New Roman"/>
                <a:ea typeface="Microsoft YaHei"/>
              </a:rPr>
              <a:t>СВЕТСКИ ДАН КЊИГЕ И АУТОРСКИХ ПРАВА</a:t>
            </a:r>
            <a:br/>
            <a:r>
              <a:rPr b="0" lang="en-GB" sz="4400" spc="-1" strike="noStrike">
                <a:latin typeface="Times New Roman"/>
                <a:ea typeface="Microsoft YaHei"/>
              </a:rPr>
              <a:t> ~</a:t>
            </a:r>
            <a:r>
              <a:rPr b="0" i="1" lang="en-GB" sz="3600" spc="-1" strike="noStrike">
                <a:latin typeface="Times New Roman"/>
                <a:ea typeface="Microsoft YaHei"/>
              </a:rPr>
              <a:t>Едукативни материјал 1</a:t>
            </a:r>
            <a:r>
              <a:rPr b="0" lang="en-GB" sz="4400" spc="-1" strike="noStrike">
                <a:latin typeface="Times New Roman"/>
                <a:ea typeface="Microsoft YaHei"/>
              </a:rPr>
              <a:t>~</a:t>
            </a:r>
            <a:br/>
            <a:r>
              <a:rPr b="0" lang="en-GB" sz="4400" spc="-1" strike="noStrike">
                <a:latin typeface="Times New Roman"/>
                <a:ea typeface="Microsoft YaHei"/>
              </a:rPr>
              <a:t>	</a:t>
            </a:r>
            <a:r>
              <a:rPr b="0" lang="en-GB" sz="4400" spc="-1" strike="noStrike">
                <a:latin typeface="Times New Roman"/>
                <a:ea typeface="Microsoft YaHei"/>
              </a:rPr>
              <a:t>	</a:t>
            </a:r>
            <a:r>
              <a:rPr b="0" lang="en-GB" sz="4400" spc="-1" strike="noStrike">
                <a:latin typeface="Times New Roman"/>
                <a:ea typeface="Microsoft YaHei"/>
              </a:rPr>
              <a:t>	</a:t>
            </a:r>
            <a:r>
              <a:rPr b="0" lang="en-GB" sz="4400" spc="-1" strike="noStrike">
                <a:latin typeface="Times New Roman"/>
                <a:ea typeface="Microsoft YaHei"/>
              </a:rPr>
              <a:t>	</a:t>
            </a:r>
            <a:r>
              <a:rPr b="0" lang="en-GB" sz="4400" spc="-1" strike="noStrike">
                <a:latin typeface="Times New Roman"/>
                <a:ea typeface="Microsoft YaHei"/>
              </a:rPr>
              <a:t>	</a:t>
            </a:r>
            <a:r>
              <a:rPr b="0" lang="en-GB" sz="4400" spc="-1" strike="noStrike">
                <a:latin typeface="Times New Roman"/>
                <a:ea typeface="Microsoft YaHei"/>
              </a:rPr>
              <a:t>	</a:t>
            </a:r>
            <a:r>
              <a:rPr b="0" lang="en-GB" sz="4400" spc="-1" strike="noStrike">
                <a:latin typeface="Times New Roman"/>
                <a:ea typeface="Microsoft YaHei"/>
              </a:rPr>
              <a:t>	</a:t>
            </a:r>
            <a:r>
              <a:rPr b="0" lang="en-GB" sz="4400" spc="-1" strike="noStrike">
                <a:latin typeface="Times New Roman"/>
                <a:ea typeface="Microsoft YaHei"/>
              </a:rPr>
              <a:t>	</a:t>
            </a:r>
            <a:r>
              <a:rPr b="0" lang="en-GB" sz="4400" spc="-1" strike="noStrike">
                <a:latin typeface="Times New Roman"/>
                <a:ea typeface="Microsoft YaHei"/>
              </a:rPr>
              <a:t>	</a:t>
            </a:r>
            <a:r>
              <a:rPr b="0" lang="en-GB" sz="4400" spc="-1" strike="noStrike">
                <a:latin typeface="Times New Roman"/>
                <a:ea typeface="Microsoft YaHei"/>
              </a:rPr>
              <a:t>	</a:t>
            </a:r>
            <a:r>
              <a:rPr b="0" lang="en-GB" sz="4400" spc="-1" strike="noStrike">
                <a:latin typeface="Times New Roman"/>
                <a:ea typeface="Microsoft YaHei"/>
              </a:rPr>
              <a:t>	</a:t>
            </a:r>
            <a:r>
              <a:rPr b="0" lang="en-GB" sz="4400" spc="-1" strike="noStrike">
                <a:latin typeface="Times New Roman"/>
                <a:ea typeface="Microsoft YaHei"/>
              </a:rPr>
              <a:t>	</a:t>
            </a:r>
            <a:r>
              <a:rPr b="0" lang="en-GB" sz="4400" spc="-1" strike="noStrike">
                <a:latin typeface="Times New Roman"/>
                <a:ea typeface="Microsoft YaHei"/>
              </a:rPr>
              <a:t>	</a:t>
            </a:r>
            <a:r>
              <a:rPr b="0" lang="en-GB" sz="4400" spc="-1" strike="noStrike">
                <a:latin typeface="Times New Roman"/>
                <a:ea typeface="Microsoft YaHei"/>
              </a:rPr>
              <a:t>  </a:t>
            </a:r>
            <a:r>
              <a:rPr b="0" i="1" lang="en-GB" sz="2800" spc="-1" strike="noStrike">
                <a:latin typeface="Times New Roman"/>
                <a:ea typeface="Microsoft YaHei"/>
              </a:rPr>
              <a:t>За припремање материјала коришћени су Google извори.</a:t>
            </a:r>
            <a:br/>
            <a:r>
              <a:rPr b="0" lang="en-GB" sz="2600" spc="-1" strike="noStrike"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latin typeface="Times New Roman"/>
                <a:ea typeface="Microsoft YaHei"/>
              </a:rPr>
              <a:t>	</a:t>
            </a:r>
            <a:br/>
            <a:r>
              <a:rPr b="0" lang="en-GB" sz="2600" spc="-1" strike="noStrike"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latin typeface="Times New Roman"/>
                <a:ea typeface="Microsoft YaHei"/>
              </a:rPr>
              <a:t>   Платформа: </a:t>
            </a:r>
            <a:r>
              <a:rPr b="0" lang="en-GB" sz="2600" spc="-1" strike="noStrike" u="sng">
                <a:solidFill>
                  <a:srgbClr val="0000ff"/>
                </a:solidFill>
                <a:uFillTx/>
                <a:latin typeface="Times New Roman"/>
                <a:ea typeface="Microsoft YaHei"/>
                <a:hlinkClick r:id="rId2"/>
              </a:rPr>
              <a:t>https://view.genial.ly/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 </a:t>
            </a:r>
            <a:br/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br/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  </a:t>
            </a:r>
            <a:r>
              <a:rPr b="0" lang="en-GB" sz="26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Линк материјала:</a:t>
            </a:r>
            <a:br/>
            <a:br/>
            <a:br/>
            <a:br/>
            <a:r>
              <a:rPr b="0" lang="en-GB" sz="44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 </a:t>
            </a:r>
            <a:endParaRPr b="0" lang="en-GB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4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КВИЗ ЗНАЊА ИЗ ОПШТЕ КУЛТУРЕ</a:t>
            </a:r>
            <a:br/>
            <a:r>
              <a:rPr b="0" lang="en-GB" sz="44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 </a:t>
            </a:r>
            <a:r>
              <a:rPr b="0" i="1" lang="en-GB" sz="36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~Едукативни материјал 2~</a:t>
            </a:r>
            <a:br/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   </a:t>
            </a:r>
            <a:br/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   </a:t>
            </a:r>
            <a:r>
              <a:rPr b="0" i="1" lang="en-GB" sz="2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Литература: </a:t>
            </a:r>
            <a:r>
              <a:rPr b="0" lang="en-GB" sz="2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Стевановић Душица, </a:t>
            </a:r>
            <a:r>
              <a:rPr b="0" i="1" lang="en-GB" sz="2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Шпанска села и </a:t>
            </a:r>
            <a:br/>
            <a:r>
              <a:rPr b="0" i="1" lang="en-GB" sz="2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  </a:t>
            </a:r>
            <a:r>
              <a:rPr b="0" i="1" lang="en-GB" sz="2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	</a:t>
            </a:r>
            <a:r>
              <a:rPr b="0" i="1" lang="en-GB" sz="2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   мачји кашаљ</a:t>
            </a:r>
            <a:r>
              <a:rPr b="0" lang="en-GB" sz="28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, Дивит, Београд, 2004.</a:t>
            </a:r>
            <a:r>
              <a:rPr b="0" lang="en-GB" sz="24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br/>
            <a:br/>
            <a:r>
              <a:rPr b="0" lang="en-GB" sz="24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4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4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4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4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4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4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4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4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4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4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4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4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4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   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Платформа</a:t>
            </a:r>
            <a:r>
              <a:rPr b="0" lang="en-GB" sz="24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: </a:t>
            </a:r>
            <a:r>
              <a:rPr b="0" lang="en-GB" sz="2600" spc="-1" strike="noStrike" u="sng">
                <a:solidFill>
                  <a:srgbClr val="0000ff"/>
                </a:solidFill>
                <a:uFillTx/>
                <a:latin typeface="Times New Roman"/>
                <a:ea typeface="Microsoft YaHei"/>
                <a:hlinkClick r:id="rId3"/>
              </a:rPr>
              <a:t>https://view.genial.ly/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 </a:t>
            </a:r>
            <a:br/>
            <a:br/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   </a:t>
            </a:r>
            <a:r>
              <a:rPr b="0" lang="en-GB" sz="26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Линк материјала:</a:t>
            </a:r>
            <a:r>
              <a:rPr b="0" lang="en-GB" sz="26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 </a:t>
            </a:r>
            <a:r>
              <a:rPr b="0" lang="en-GB" sz="24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4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4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4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4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4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r>
              <a:rPr b="0" lang="en-GB" sz="2400" spc="-1" strike="noStrike">
                <a:solidFill>
                  <a:srgbClr val="0000ff"/>
                </a:solidFill>
                <a:latin typeface="Times New Roman"/>
                <a:ea typeface="Microsoft YaHei"/>
              </a:rPr>
              <a:t>	</a:t>
            </a:r>
            <a:br/>
            <a:br/>
            <a:br/>
            <a:br/>
            <a:br/>
            <a:endParaRPr b="0" lang="en-GB" sz="2400" spc="-1" strike="noStrike"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8712000" y="3384000"/>
            <a:ext cx="58316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800" spc="-1" strike="noStrike" u="sng">
                <a:solidFill>
                  <a:srgbClr val="0000ff"/>
                </a:solidFill>
                <a:uFillTx/>
                <a:latin typeface="Arial"/>
                <a:hlinkClick r:id="rId4"/>
              </a:rPr>
              <a:t>https://view.genial.ly/5ea0c1d4075c7c0dc0e3c77a/game-action-svetski-dan-kige-i-autorskih-prava</a:t>
            </a:r>
            <a:r>
              <a:rPr b="0" lang="en-GB" sz="1800" spc="-1" strike="noStrike">
                <a:solidFill>
                  <a:srgbClr val="0000ff"/>
                </a:solidFill>
                <a:latin typeface="Arial"/>
              </a:rPr>
              <a:t> </a:t>
            </a:r>
            <a:endParaRPr b="0" lang="en-GB" sz="1800" spc="-1" strike="noStrike">
              <a:latin typeface="Arial"/>
            </a:endParaRPr>
          </a:p>
        </p:txBody>
      </p:sp>
      <p:pic>
        <p:nvPicPr>
          <p:cNvPr id="231" name="" descr=""/>
          <p:cNvPicPr/>
          <p:nvPr/>
        </p:nvPicPr>
        <p:blipFill>
          <a:blip r:embed="rId5"/>
          <a:stretch/>
        </p:blipFill>
        <p:spPr>
          <a:xfrm>
            <a:off x="0" y="6912000"/>
            <a:ext cx="6047640" cy="3779280"/>
          </a:xfrm>
          <a:prstGeom prst="rect">
            <a:avLst/>
          </a:prstGeom>
          <a:ln>
            <a:noFill/>
          </a:ln>
        </p:spPr>
      </p:pic>
      <p:sp>
        <p:nvSpPr>
          <p:cNvPr id="232" name="CustomShape 3"/>
          <p:cNvSpPr/>
          <p:nvPr/>
        </p:nvSpPr>
        <p:spPr>
          <a:xfrm>
            <a:off x="8712000" y="8867160"/>
            <a:ext cx="59756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800" spc="-1" strike="noStrike" u="sng">
                <a:solidFill>
                  <a:srgbClr val="0000ff"/>
                </a:solidFill>
                <a:uFillTx/>
                <a:latin typeface="Arial"/>
                <a:hlinkClick r:id="rId6"/>
              </a:rPr>
              <a:t>https://view.genial.ly/5ec8758231834c0d95f4885f/social-action-kviz-znaa-opshta-kultura</a:t>
            </a:r>
            <a:r>
              <a:rPr b="0" lang="en-GB" sz="1800" spc="-1" strike="noStrike">
                <a:solidFill>
                  <a:srgbClr val="0000ff"/>
                </a:solidFill>
                <a:latin typeface="Arial"/>
              </a:rPr>
              <a:t> 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504000" y="597960"/>
            <a:ext cx="11950920" cy="311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00000"/>
              </a:lnSpc>
            </a:pPr>
            <a:r>
              <a:rPr b="1" lang="en-GB" sz="622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ПРОДУЖЕНИ БОРАВАК ЗА ТРЕЋИ РАЗРЕД</a:t>
            </a:r>
            <a:br/>
            <a:br/>
            <a:r>
              <a:rPr b="1" lang="en-GB" sz="622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Учење на даљину</a:t>
            </a:r>
            <a:endParaRPr b="0" lang="en-GB" sz="6220" spc="-1" strike="noStrike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379080" y="4012200"/>
            <a:ext cx="6587640" cy="48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26000"/>
          </a:bodyPr>
          <a:p>
            <a:pPr marL="432000" indent="-322920" algn="just">
              <a:lnSpc>
                <a:spcPct val="100000"/>
              </a:lnSpc>
              <a:spcAft>
                <a:spcPts val="199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GB" sz="452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Како бих својим ученицима улепшала тешке дане који су нас задесили, осмислила сам низ едукативних игара и материјала помоћу којих су утврђивали стечена знања, али и усвајали нова. </a:t>
            </a:r>
            <a:endParaRPr b="0" lang="en-GB" sz="4520" spc="-1" strike="noStrike">
              <a:latin typeface="Arial"/>
            </a:endParaRPr>
          </a:p>
          <a:p>
            <a:pPr marL="432000" indent="-322920" algn="just">
              <a:lnSpc>
                <a:spcPct val="100000"/>
              </a:lnSpc>
              <a:spcAft>
                <a:spcPts val="199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GB" sz="452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Коришћењем различитих платформи, подсетила сам своје ученике, али и колеге, на то колико је важно бити креативан, иновативан, свестран, пожртвован и доследан у раду. </a:t>
            </a:r>
            <a:endParaRPr b="0" lang="en-GB" sz="4520" spc="-1" strike="noStrike"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1944000" y="2535120"/>
            <a:ext cx="1006920" cy="117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c9211e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4"/>
          <p:cNvSpPr/>
          <p:nvPr/>
        </p:nvSpPr>
        <p:spPr>
          <a:xfrm>
            <a:off x="9864000" y="2520000"/>
            <a:ext cx="1006920" cy="117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c9211e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02" name="" descr=""/>
          <p:cNvPicPr/>
          <p:nvPr/>
        </p:nvPicPr>
        <p:blipFill>
          <a:blip r:embed="rId1"/>
          <a:stretch/>
        </p:blipFill>
        <p:spPr>
          <a:xfrm>
            <a:off x="7312680" y="3960000"/>
            <a:ext cx="3342960" cy="4823640"/>
          </a:xfrm>
          <a:prstGeom prst="rect">
            <a:avLst/>
          </a:prstGeom>
          <a:ln>
            <a:noFill/>
          </a:ln>
        </p:spPr>
      </p:pic>
      <p:sp>
        <p:nvSpPr>
          <p:cNvPr id="203" name="CustomShape 5"/>
          <p:cNvSpPr/>
          <p:nvPr/>
        </p:nvSpPr>
        <p:spPr>
          <a:xfrm>
            <a:off x="10740600" y="3465360"/>
            <a:ext cx="4318920" cy="560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en-GB" sz="3200" spc="-1" strike="noStrike">
                <a:solidFill>
                  <a:srgbClr val="000000"/>
                </a:solidFill>
                <a:latin typeface="Times New Roman"/>
              </a:rPr>
              <a:t>ИНТЕРАКТИВНА СЛИКА</a:t>
            </a:r>
            <a:r>
              <a:rPr b="1" i="1" lang="en-GB" sz="2400" spc="-1" strike="noStrike">
                <a:solidFill>
                  <a:srgbClr val="000000"/>
                </a:solidFill>
                <a:latin typeface="Times New Roman"/>
              </a:rPr>
              <a:t>, коју сам креирала за своје ученике, садржи игрице из Српског језика, Математике, Природе и друштва, као и едукативне материјале.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en-GB" sz="2600" spc="-1" strike="noStrike">
                <a:solidFill>
                  <a:srgbClr val="000000"/>
                </a:solidFill>
                <a:latin typeface="Times New Roman"/>
              </a:rPr>
              <a:t>Платформа:</a:t>
            </a:r>
            <a:r>
              <a:rPr b="1" i="1" lang="en-GB" sz="2600" spc="-1" strike="noStrike" u="sng">
                <a:solidFill>
                  <a:srgbClr val="0000ff"/>
                </a:solidFill>
                <a:uFillTx/>
                <a:latin typeface="Times New Roman"/>
                <a:hlinkClick r:id="rId2"/>
              </a:rPr>
              <a:t>https://www.thinglink.com/</a:t>
            </a:r>
            <a:r>
              <a:rPr b="1" i="1" lang="en-GB" sz="2600" spc="-1" strike="noStrike">
                <a:solidFill>
                  <a:srgbClr val="000000"/>
                </a:solidFill>
                <a:latin typeface="Times New Roman"/>
              </a:rPr>
              <a:t>  </a:t>
            </a:r>
            <a:endParaRPr b="0" lang="en-GB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en-GB" sz="2600" spc="-1" strike="noStrike">
                <a:solidFill>
                  <a:srgbClr val="000000"/>
                </a:solidFill>
                <a:latin typeface="Times New Roman"/>
              </a:rPr>
              <a:t>Линк интерактивне слике:</a:t>
            </a:r>
            <a:endParaRPr b="0" lang="en-GB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en-GB" sz="2600" spc="-1" strike="noStrike" u="sng">
                <a:solidFill>
                  <a:srgbClr val="0000ff"/>
                </a:solidFill>
                <a:uFillTx/>
                <a:latin typeface="Times New Roman"/>
                <a:hlinkClick r:id="rId3"/>
              </a:rPr>
              <a:t>https://www.thinglink.com/scene/1319349690394738691</a:t>
            </a:r>
            <a:r>
              <a:rPr b="1" i="1" lang="en-GB" sz="2600" spc="-1" strike="noStrike">
                <a:solidFill>
                  <a:srgbClr val="c9211e"/>
                </a:solidFill>
                <a:latin typeface="Times New Roman"/>
              </a:rPr>
              <a:t> 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204" name="CustomShape 6"/>
          <p:cNvSpPr/>
          <p:nvPr/>
        </p:nvSpPr>
        <p:spPr>
          <a:xfrm>
            <a:off x="1584000" y="8928000"/>
            <a:ext cx="13391640" cy="152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en-GB" sz="2600" spc="-1" strike="noStrike">
                <a:solidFill>
                  <a:srgbClr val="ff3838"/>
                </a:solidFill>
                <a:latin typeface="Times New Roman"/>
              </a:rPr>
              <a:t>Моји радови су објављени у ФБ групи НАСТАВНИЧКА МРЕЖА ТОКОМ ПАНДЕМИЈЕ, као примери добре праксе:</a:t>
            </a:r>
            <a:r>
              <a:rPr b="1" i="1" lang="en-GB" sz="2600" spc="-1" strike="noStrike">
                <a:solidFill>
                  <a:srgbClr val="ff3838"/>
                </a:solidFill>
                <a:latin typeface="Times New Roman"/>
              </a:rPr>
              <a:t> </a:t>
            </a:r>
            <a:r>
              <a:rPr b="0" lang="en-GB" sz="1600" spc="-1" strike="noStrike" u="sng">
                <a:solidFill>
                  <a:srgbClr val="0000ff"/>
                </a:solidFill>
                <a:uFillTx/>
                <a:latin typeface="Arial"/>
                <a:hlinkClick r:id="rId4"/>
              </a:rPr>
              <a:t>https://www.facebook.com/groups/2276404816000821/post_tags/?post_tag_id=2276686349306001</a:t>
            </a:r>
            <a:r>
              <a:rPr b="0" lang="en-GB" sz="1600" spc="-1" strike="noStrike">
                <a:solidFill>
                  <a:srgbClr val="0000ff"/>
                </a:solidFill>
                <a:latin typeface="Arial"/>
              </a:rPr>
              <a:t> </a:t>
            </a:r>
            <a:endParaRPr b="0" lang="en-GB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ff"/>
                </a:solidFill>
                <a:latin typeface="Arial"/>
              </a:rPr>
              <a:t> </a:t>
            </a:r>
            <a:r>
              <a:rPr b="1" i="1" lang="en-GB" sz="2600" spc="-1" strike="noStrike">
                <a:solidFill>
                  <a:srgbClr val="ff3838"/>
                </a:solidFill>
                <a:latin typeface="Times New Roman"/>
              </a:rPr>
              <a:t>Сајт школе:</a:t>
            </a:r>
            <a:r>
              <a:rPr b="0" lang="en-GB" sz="1800" spc="-1" strike="noStrike">
                <a:solidFill>
                  <a:srgbClr val="ff3838"/>
                </a:solidFill>
                <a:latin typeface="Arial"/>
              </a:rPr>
              <a:t> </a:t>
            </a:r>
            <a:r>
              <a:rPr b="0" lang="en-GB" sz="1800" spc="-1" strike="noStrike" u="sng">
                <a:solidFill>
                  <a:srgbClr val="0000ff"/>
                </a:solidFill>
                <a:uFillTx/>
                <a:latin typeface="Arial"/>
                <a:hlinkClick r:id="rId5"/>
              </a:rPr>
              <a:t>https://www.nusicbg.org/ppoduzeni-boravak-za-treci-razred-ucenje-na-daljinu/</a:t>
            </a:r>
            <a:r>
              <a:rPr b="0" lang="en-GB" sz="1800" spc="-1" strike="noStrike">
                <a:solidFill>
                  <a:srgbClr val="0000ff"/>
                </a:solidFill>
                <a:latin typeface="Arial"/>
              </a:rPr>
              <a:t>  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684000" y="321120"/>
            <a:ext cx="13715280" cy="475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en-GB" sz="622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СРПСКИ ЈЕЗИК</a:t>
            </a:r>
            <a:br/>
            <a:br/>
            <a:r>
              <a:rPr b="1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Наставна јединица: 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Врсте речи (утврђивање)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br/>
            <a:r>
              <a:rPr b="1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Платформа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b="0" lang="en-GB" sz="36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1"/>
              </a:rPr>
              <a:t>https://quizizz.com</a:t>
            </a:r>
            <a:r>
              <a:rPr b="0" lang="en-GB" sz="36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2"/>
              </a:rPr>
              <a:t>/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br/>
            <a:r>
              <a:rPr b="1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Линк квиза: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GB" sz="26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3"/>
              </a:rPr>
              <a:t>https://quizizz.com/join/quiz/5e9340cbcaa70a001b26a944/start?studentShare=true</a:t>
            </a:r>
            <a:r>
              <a:rPr b="0" lang="en-GB" sz="2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br/>
            <a:endParaRPr b="0" lang="en-GB" sz="2600" spc="-1" strike="noStrike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756000" y="4176000"/>
            <a:ext cx="13304160" cy="452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7" name="" descr=""/>
          <p:cNvPicPr/>
          <p:nvPr/>
        </p:nvPicPr>
        <p:blipFill>
          <a:blip r:embed="rId4"/>
          <a:stretch/>
        </p:blipFill>
        <p:spPr>
          <a:xfrm>
            <a:off x="853560" y="4824000"/>
            <a:ext cx="13617720" cy="280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756000" y="425880"/>
            <a:ext cx="11554920" cy="160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2"/>
          <p:cNvSpPr/>
          <p:nvPr/>
        </p:nvSpPr>
        <p:spPr>
          <a:xfrm>
            <a:off x="756000" y="2501640"/>
            <a:ext cx="6491520" cy="619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3"/>
          <p:cNvSpPr/>
          <p:nvPr/>
        </p:nvSpPr>
        <p:spPr>
          <a:xfrm>
            <a:off x="7573680" y="2501640"/>
            <a:ext cx="6491520" cy="619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4"/>
          <p:cNvSpPr/>
          <p:nvPr/>
        </p:nvSpPr>
        <p:spPr>
          <a:xfrm>
            <a:off x="672120" y="442800"/>
            <a:ext cx="13715280" cy="45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en-GB" sz="622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СРПСКИ ЈЕЗИК</a:t>
            </a:r>
            <a:br/>
            <a:br/>
            <a:r>
              <a:rPr b="1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Наставна јединица: 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Реченице по значењу и облику (утврђивање)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br/>
            <a:r>
              <a:rPr b="1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Платформа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b="0" lang="en-GB" sz="36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1"/>
              </a:rPr>
              <a:t>https://wordwall.net/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br/>
            <a:r>
              <a:rPr b="1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Линк квиза: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GB" sz="36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2"/>
              </a:rPr>
              <a:t>https://wordwall.net/resource/1261497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br/>
            <a:endParaRPr b="0" lang="en-GB" sz="3600" spc="-1" strike="noStrike">
              <a:latin typeface="Arial"/>
            </a:endParaRPr>
          </a:p>
        </p:txBody>
      </p:sp>
      <p:pic>
        <p:nvPicPr>
          <p:cNvPr id="212" name="" descr=""/>
          <p:cNvPicPr/>
          <p:nvPr/>
        </p:nvPicPr>
        <p:blipFill>
          <a:blip r:embed="rId3"/>
          <a:stretch/>
        </p:blipFill>
        <p:spPr>
          <a:xfrm>
            <a:off x="2376000" y="4536000"/>
            <a:ext cx="9752760" cy="597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659880" y="168480"/>
            <a:ext cx="13715280" cy="506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en-GB" sz="622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МАТЕМАТИКА</a:t>
            </a:r>
            <a:br/>
            <a:br/>
            <a:r>
              <a:rPr b="1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Наставна јединица: 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Таблица множења – иако се учи у другом разреду, неопходно ју је стално понављати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br/>
            <a:r>
              <a:rPr b="1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Платформа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b="0" lang="en-GB" sz="36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1"/>
              </a:rPr>
              <a:t>https://wordwall.net/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br/>
            <a:r>
              <a:rPr b="1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Линк квиза: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GB" sz="36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2"/>
              </a:rPr>
              <a:t>https://wordwall.net/resource/1261497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br/>
            <a:endParaRPr b="0" lang="en-GB" sz="3600" spc="-1" strike="noStrike">
              <a:latin typeface="Arial"/>
            </a:endParaRPr>
          </a:p>
        </p:txBody>
      </p:sp>
      <p:pic>
        <p:nvPicPr>
          <p:cNvPr id="214" name="" descr=""/>
          <p:cNvPicPr/>
          <p:nvPr/>
        </p:nvPicPr>
        <p:blipFill>
          <a:blip r:embed="rId3"/>
          <a:stretch/>
        </p:blipFill>
        <p:spPr>
          <a:xfrm>
            <a:off x="2448000" y="4896000"/>
            <a:ext cx="9752760" cy="5593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647640" y="442080"/>
            <a:ext cx="13715280" cy="451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en-GB" sz="622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ПРИРОДА И ДРУШТВО</a:t>
            </a:r>
            <a:br/>
            <a:br/>
            <a:r>
              <a:rPr b="1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Наставна јединица: 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Шуме (утврђивање)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br/>
            <a:r>
              <a:rPr b="1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Платформа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b="0" lang="en-GB" sz="36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1"/>
              </a:rPr>
              <a:t>https://wordwall.net/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br/>
            <a:r>
              <a:rPr b="1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Линк квиза: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GB" sz="36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2"/>
              </a:rPr>
              <a:t>https://wordwall.net/resource/1361789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br/>
            <a:endParaRPr b="0" lang="en-GB" sz="3600" spc="-1" strike="noStrike">
              <a:latin typeface="Arial"/>
            </a:endParaRPr>
          </a:p>
        </p:txBody>
      </p:sp>
      <p:pic>
        <p:nvPicPr>
          <p:cNvPr id="216" name="" descr=""/>
          <p:cNvPicPr/>
          <p:nvPr/>
        </p:nvPicPr>
        <p:blipFill>
          <a:blip r:embed="rId3"/>
          <a:stretch/>
        </p:blipFill>
        <p:spPr>
          <a:xfrm>
            <a:off x="2876760" y="4680000"/>
            <a:ext cx="9128880" cy="5281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635400" y="442080"/>
            <a:ext cx="13715280" cy="451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en-GB" sz="622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ПРИРОДА И ДРУШТВО</a:t>
            </a:r>
            <a:br/>
            <a:br/>
            <a:r>
              <a:rPr b="1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Наставна јединица: 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Животне заједнице (утврђивање)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br/>
            <a:r>
              <a:rPr b="1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Платформа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b="0" lang="en-GB" sz="36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1"/>
              </a:rPr>
              <a:t>https://wordwall.net/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br/>
            <a:r>
              <a:rPr b="1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Линк квиза: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GB" sz="36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2"/>
              </a:rPr>
              <a:t>https://wordwall.net/resource/1177970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br/>
            <a:endParaRPr b="0" lang="en-GB" sz="3600" spc="-1" strike="noStrike">
              <a:latin typeface="Arial"/>
            </a:endParaRPr>
          </a:p>
        </p:txBody>
      </p:sp>
      <p:pic>
        <p:nvPicPr>
          <p:cNvPr id="218" name="" descr=""/>
          <p:cNvPicPr/>
          <p:nvPr/>
        </p:nvPicPr>
        <p:blipFill>
          <a:blip r:embed="rId3"/>
          <a:stretch/>
        </p:blipFill>
        <p:spPr>
          <a:xfrm>
            <a:off x="2774880" y="4956480"/>
            <a:ext cx="9464760" cy="515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756000" y="4479480"/>
            <a:ext cx="13606560" cy="178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0" name="" descr=""/>
          <p:cNvPicPr/>
          <p:nvPr/>
        </p:nvPicPr>
        <p:blipFill>
          <a:blip r:embed="rId1"/>
          <a:srcRect l="0" t="12352" r="21952" b="23228"/>
          <a:stretch/>
        </p:blipFill>
        <p:spPr>
          <a:xfrm>
            <a:off x="327600" y="360000"/>
            <a:ext cx="12056040" cy="7339320"/>
          </a:xfrm>
          <a:prstGeom prst="rect">
            <a:avLst/>
          </a:prstGeom>
          <a:ln>
            <a:noFill/>
          </a:ln>
        </p:spPr>
      </p:pic>
      <p:sp>
        <p:nvSpPr>
          <p:cNvPr id="221" name="CustomShape 2"/>
          <p:cNvSpPr/>
          <p:nvPr/>
        </p:nvSpPr>
        <p:spPr>
          <a:xfrm>
            <a:off x="2016000" y="8424000"/>
            <a:ext cx="1044000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en-GB" sz="3600" spc="-1" strike="noStrike">
                <a:solidFill>
                  <a:srgbClr val="ff0000"/>
                </a:solidFill>
                <a:latin typeface="Times New Roman"/>
              </a:rPr>
              <a:t>Прави показатељ да су моје игрице прихваћене, а садржаји лекција усвојени и продубљени, јесте број њиховог играња!</a:t>
            </a:r>
            <a:endParaRPr b="0" lang="en-GB" sz="3600" spc="-1" strike="noStrike">
              <a:latin typeface="Arial"/>
            </a:endParaRPr>
          </a:p>
        </p:txBody>
      </p:sp>
      <p:sp>
        <p:nvSpPr>
          <p:cNvPr id="222" name="Line 3"/>
          <p:cNvSpPr/>
          <p:nvPr/>
        </p:nvSpPr>
        <p:spPr>
          <a:xfrm flipH="1" flipV="1">
            <a:off x="2088000" y="7272000"/>
            <a:ext cx="576000" cy="1152000"/>
          </a:xfrm>
          <a:prstGeom prst="line">
            <a:avLst/>
          </a:prstGeom>
          <a:ln w="76320">
            <a:solidFill>
              <a:srgbClr val="ff0000"/>
            </a:solidFill>
            <a:custDash>
              <a:ds d="119000" sp="59000"/>
              <a:ds d="119000" sp="59000"/>
              <a:ds d="119000" sp="59000"/>
              <a:ds d="24000" sp="59000"/>
              <a:ds d="24000" sp="59000"/>
            </a:custDash>
            <a:round/>
            <a:headEnd len="sm" type="oval" w="lg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Line 4"/>
          <p:cNvSpPr/>
          <p:nvPr/>
        </p:nvSpPr>
        <p:spPr>
          <a:xfrm flipV="1">
            <a:off x="4824000" y="7272000"/>
            <a:ext cx="0" cy="1152000"/>
          </a:xfrm>
          <a:prstGeom prst="line">
            <a:avLst/>
          </a:prstGeom>
          <a:ln w="76320">
            <a:solidFill>
              <a:srgbClr val="ff0000"/>
            </a:solidFill>
            <a:custDash>
              <a:ds d="119000" sp="59000"/>
              <a:ds d="119000" sp="59000"/>
              <a:ds d="119000" sp="59000"/>
              <a:ds d="24000" sp="59000"/>
              <a:ds d="24000" sp="59000"/>
            </a:custDash>
            <a:round/>
            <a:headEnd len="sm" type="oval" w="lg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Line 5"/>
          <p:cNvSpPr/>
          <p:nvPr/>
        </p:nvSpPr>
        <p:spPr>
          <a:xfrm flipV="1">
            <a:off x="7632000" y="7272000"/>
            <a:ext cx="0" cy="1152000"/>
          </a:xfrm>
          <a:prstGeom prst="line">
            <a:avLst/>
          </a:prstGeom>
          <a:ln w="76320">
            <a:solidFill>
              <a:srgbClr val="ff0000"/>
            </a:solidFill>
            <a:custDash>
              <a:ds d="119000" sp="59000"/>
              <a:ds d="119000" sp="59000"/>
              <a:ds d="119000" sp="59000"/>
              <a:ds d="24000" sp="59000"/>
              <a:ds d="24000" sp="59000"/>
            </a:custDash>
            <a:round/>
            <a:headEnd len="sm" type="oval" w="lg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Line 6"/>
          <p:cNvSpPr/>
          <p:nvPr/>
        </p:nvSpPr>
        <p:spPr>
          <a:xfrm flipV="1">
            <a:off x="10008000" y="7272000"/>
            <a:ext cx="504000" cy="1008000"/>
          </a:xfrm>
          <a:prstGeom prst="line">
            <a:avLst/>
          </a:prstGeom>
          <a:ln w="76320">
            <a:solidFill>
              <a:srgbClr val="ff0000"/>
            </a:solidFill>
            <a:custDash>
              <a:ds d="119000" sp="59000"/>
              <a:ds d="119000" sp="59000"/>
              <a:ds d="119000" sp="59000"/>
              <a:ds d="24000" sp="59000"/>
              <a:ds d="24000" sp="59000"/>
            </a:custDash>
            <a:round/>
            <a:headEnd len="sm" type="oval" w="lg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623160" y="304920"/>
            <a:ext cx="13715280" cy="478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en-GB" sz="622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ПРИРОДА И ДРУШТВО</a:t>
            </a:r>
            <a:br/>
            <a:br/>
            <a:r>
              <a:rPr b="1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Наставна јединица: 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Како откривамо прошлост (историјски извори) - утврђивање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1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Платформа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 </a:t>
            </a:r>
            <a:r>
              <a:rPr b="0" lang="en-GB" sz="36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1"/>
              </a:rPr>
              <a:t>https://view.genial.ly/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</a:t>
            </a:r>
            <a:endParaRPr b="0" lang="en-GB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br/>
            <a:r>
              <a:rPr b="1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Линк квиза: </a:t>
            </a:r>
            <a:r>
              <a:rPr b="0" lang="en-GB" sz="24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2"/>
              </a:rPr>
              <a:t>https://view.genial.ly/5ec90770a91f5e0d2d17a0dd/game-kako-otkrivamo-proshlost</a:t>
            </a:r>
            <a:r>
              <a:rPr b="0" lang="en-GB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GB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br/>
            <a:endParaRPr b="0" lang="en-GB" sz="3600" spc="-1" strike="noStrike">
              <a:latin typeface="Arial"/>
            </a:endParaRPr>
          </a:p>
        </p:txBody>
      </p:sp>
      <p:pic>
        <p:nvPicPr>
          <p:cNvPr id="227" name="" descr=""/>
          <p:cNvPicPr/>
          <p:nvPr/>
        </p:nvPicPr>
        <p:blipFill>
          <a:blip r:embed="rId3"/>
          <a:stretch/>
        </p:blipFill>
        <p:spPr>
          <a:xfrm>
            <a:off x="2736000" y="4601880"/>
            <a:ext cx="9496800" cy="5333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Application>Trio_Office/6.2.8.2$Windows_x86 LibreOffice_project/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2020-05-24T20:37:13Z</dcterms:created>
  <dc:creator/>
  <dc:description>Those creative commons textures have been used:
http://www.flickr.com/photos/kellyloveswhales/3505365913/ by 'Kelly Loves Whales'
http://www.flickr.com/photos/digitalyardsale/4806075532/in/photostream/ by Nick Merritt
License: https://creativecommons.org/licenses/by-sa/3.0/</dc:description>
  <dc:language>en-GB</dc:language>
  <cp:lastModifiedBy/>
  <dcterms:modified xsi:type="dcterms:W3CDTF">2020-05-25T02:15:15Z</dcterms:modified>
  <cp:revision>5</cp:revision>
  <dc:subject/>
  <dc:title>Vintage</dc:title>
</cp:coreProperties>
</file>